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84" r:id="rId3"/>
    <p:sldId id="275" r:id="rId4"/>
    <p:sldId id="276" r:id="rId5"/>
    <p:sldId id="277" r:id="rId6"/>
    <p:sldId id="278" r:id="rId7"/>
    <p:sldId id="279" r:id="rId8"/>
    <p:sldId id="280" r:id="rId9"/>
    <p:sldId id="281" r:id="rId10"/>
    <p:sldId id="282" r:id="rId11"/>
    <p:sldId id="256" r:id="rId12"/>
    <p:sldId id="258" r:id="rId13"/>
    <p:sldId id="259" r:id="rId14"/>
    <p:sldId id="260" r:id="rId15"/>
    <p:sldId id="271" r:id="rId16"/>
    <p:sldId id="261" r:id="rId17"/>
    <p:sldId id="272" r:id="rId18"/>
    <p:sldId id="262" r:id="rId19"/>
    <p:sldId id="263" r:id="rId20"/>
    <p:sldId id="264" r:id="rId21"/>
    <p:sldId id="267" r:id="rId22"/>
    <p:sldId id="269" r:id="rId23"/>
    <p:sldId id="270" r:id="rId24"/>
    <p:sldId id="283" r:id="rId2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bg>
      <p:bgRef idx="1002">
        <a:schemeClr val="bg2"/>
      </p:bgRef>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smtClean="0"/>
              <a:t>Kliknite da biste uredili stil naslova matrice</a:t>
            </a:r>
            <a:endParaRPr kumimoji="0"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30" name="Rezervirano mjesto datuma 29"/>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19" name="Rezervirano mjesto podnožja 18"/>
          <p:cNvSpPr>
            <a:spLocks noGrp="1"/>
          </p:cNvSpPr>
          <p:nvPr>
            <p:ph type="ftr" sz="quarter" idx="11"/>
          </p:nvPr>
        </p:nvSpPr>
        <p:spPr/>
        <p:txBody>
          <a:bodyPr/>
          <a:lstStyle/>
          <a:p>
            <a:endParaRPr lang="hr-HR"/>
          </a:p>
        </p:txBody>
      </p:sp>
      <p:sp>
        <p:nvSpPr>
          <p:cNvPr id="27" name="Rezervirano mjesto broja slajda 26"/>
          <p:cNvSpPr>
            <a:spLocks noGrp="1"/>
          </p:cNvSpPr>
          <p:nvPr>
            <p:ph type="sldNum" sz="quarter" idx="12"/>
          </p:nvPr>
        </p:nvSpPr>
        <p:spPr/>
        <p:txBody>
          <a:bodyPr/>
          <a:lstStyle/>
          <a:p>
            <a:fld id="{96B33EF6-EDA3-4AA9-91DD-ED4FA364B1B6}"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6B33EF6-EDA3-4AA9-91DD-ED4FA364B1B6}"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914401"/>
            <a:ext cx="2057400" cy="5211763"/>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914401"/>
            <a:ext cx="6019800" cy="5211763"/>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6B33EF6-EDA3-4AA9-91DD-ED4FA364B1B6}"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6B33EF6-EDA3-4AA9-91DD-ED4FA364B1B6}"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6B33EF6-EDA3-4AA9-91DD-ED4FA364B1B6}"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6B33EF6-EDA3-4AA9-91DD-ED4FA364B1B6}"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tIns="45720" anchor="b"/>
          <a:lstStyle>
            <a:lvl1pPr>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96B33EF6-EDA3-4AA9-91DD-ED4FA364B1B6}"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96B33EF6-EDA3-4AA9-91DD-ED4FA364B1B6}"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96B33EF6-EDA3-4AA9-91DD-ED4FA364B1B6}"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6B33EF6-EDA3-4AA9-91DD-ED4FA364B1B6}"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9" name="Pravokutnik s odsječenim zaobljenim jednim kuto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kutni trokut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p:txBody>
          <a:bodyPr/>
          <a:lstStyle/>
          <a:p>
            <a:fld id="{8EC848BC-D1FF-401D-8461-5980228D3CF1}" type="datetimeFigureOut">
              <a:rPr lang="sr-Latn-CS" smtClean="0"/>
              <a:pPr/>
              <a:t>4.3.2016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a:xfrm>
            <a:off x="8077200" y="6356350"/>
            <a:ext cx="609600" cy="365125"/>
          </a:xfrm>
        </p:spPr>
        <p:txBody>
          <a:bodyPr/>
          <a:lstStyle/>
          <a:p>
            <a:fld id="{96B33EF6-EDA3-4AA9-91DD-ED4FA364B1B6}" type="slidenum">
              <a:rPr lang="hr-HR" smtClean="0"/>
              <a:pPr/>
              <a:t>‹#›</a:t>
            </a:fld>
            <a:endParaRPr lang="hr-HR"/>
          </a:p>
        </p:txBody>
      </p:sp>
      <p:sp>
        <p:nvSpPr>
          <p:cNvPr id="3" name="Rezervirano mjesto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r-HR" smtClean="0"/>
              <a:t>Pritisnite ikonu za dodavanje slike</a:t>
            </a:r>
            <a:endParaRPr kumimoji="0" lang="en-US" dirty="0"/>
          </a:p>
        </p:txBody>
      </p:sp>
      <p:sp>
        <p:nvSpPr>
          <p:cNvPr id="10" name="Prostoručno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Prostoručno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Prostoručno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Prostoručno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Rezervirano mjesto naslova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r-HR" smtClean="0"/>
              <a:t>Kliknite da biste uredili stil naslova matrice</a:t>
            </a:r>
            <a:endParaRPr kumimoji="0" lang="en-US"/>
          </a:p>
        </p:txBody>
      </p:sp>
      <p:sp>
        <p:nvSpPr>
          <p:cNvPr id="30" name="Rezervirano mjesto teksta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C848BC-D1FF-401D-8461-5980228D3CF1}" type="datetimeFigureOut">
              <a:rPr lang="sr-Latn-CS" smtClean="0"/>
              <a:pPr/>
              <a:t>4.3.2016</a:t>
            </a:fld>
            <a:endParaRPr lang="hr-HR"/>
          </a:p>
        </p:txBody>
      </p:sp>
      <p:sp>
        <p:nvSpPr>
          <p:cNvPr id="22" name="Rezervirano mjesto podnožj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Rezervirano mjesto broja slajd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B33EF6-EDA3-4AA9-91DD-ED4FA364B1B6}" type="slidenum">
              <a:rPr lang="hr-HR" smtClean="0"/>
              <a:pPr/>
              <a:t>‹#›</a:t>
            </a:fld>
            <a:endParaRPr lang="hr-HR"/>
          </a:p>
        </p:txBody>
      </p:sp>
      <p:grpSp>
        <p:nvGrpSpPr>
          <p:cNvPr id="2" name="Grupa 1"/>
          <p:cNvGrpSpPr/>
          <p:nvPr/>
        </p:nvGrpSpPr>
        <p:grpSpPr>
          <a:xfrm>
            <a:off x="-19017" y="202408"/>
            <a:ext cx="9180548" cy="649224"/>
            <a:chOff x="-19045" y="216550"/>
            <a:chExt cx="9180548" cy="649224"/>
          </a:xfrm>
        </p:grpSpPr>
        <p:sp>
          <p:nvSpPr>
            <p:cNvPr id="12" name="Prostoručno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Prostoručno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714348" y="1214422"/>
            <a:ext cx="7772400" cy="2643206"/>
          </a:xfrm>
        </p:spPr>
        <p:txBody>
          <a:bodyPr>
            <a:noAutofit/>
          </a:bodyPr>
          <a:lstStyle/>
          <a:p>
            <a:r>
              <a:rPr lang="hr-HR" sz="3600" dirty="0" smtClean="0"/>
              <a:t>KINESIO TAPING IN MUSCULOSKELETAL PAIN AND DISABILITY THAT LASTS FOR MORE THAN 4 WEEKS</a:t>
            </a:r>
            <a:br>
              <a:rPr lang="hr-HR" sz="3600" dirty="0" smtClean="0"/>
            </a:br>
            <a:r>
              <a:rPr lang="hr-HR" sz="3600" dirty="0" smtClean="0"/>
              <a:t>(systematic </a:t>
            </a:r>
            <a:r>
              <a:rPr lang="hr-HR" sz="3600" dirty="0" err="1" smtClean="0"/>
              <a:t>review</a:t>
            </a:r>
            <a:r>
              <a:rPr lang="hr-HR" sz="3600" dirty="0" smtClean="0"/>
              <a:t> </a:t>
            </a:r>
            <a:r>
              <a:rPr lang="hr-HR" sz="3600" dirty="0" err="1" smtClean="0"/>
              <a:t>with</a:t>
            </a:r>
            <a:r>
              <a:rPr lang="hr-HR" sz="3600" dirty="0" smtClean="0"/>
              <a:t> meta-</a:t>
            </a:r>
            <a:r>
              <a:rPr lang="hr-HR" sz="3600" dirty="0" err="1" smtClean="0"/>
              <a:t>analysis</a:t>
            </a:r>
            <a:r>
              <a:rPr lang="hr-HR" sz="3600" dirty="0" smtClean="0"/>
              <a:t>)</a:t>
            </a:r>
            <a:endParaRPr lang="hr-HR" sz="3600" dirty="0"/>
          </a:p>
        </p:txBody>
      </p:sp>
      <p:sp>
        <p:nvSpPr>
          <p:cNvPr id="3" name="Podnaslov 2"/>
          <p:cNvSpPr>
            <a:spLocks noGrp="1"/>
          </p:cNvSpPr>
          <p:nvPr>
            <p:ph type="subTitle" idx="1"/>
          </p:nvPr>
        </p:nvSpPr>
        <p:spPr>
          <a:xfrm>
            <a:off x="1357290" y="4500570"/>
            <a:ext cx="6400800" cy="1571636"/>
          </a:xfrm>
        </p:spPr>
        <p:txBody>
          <a:bodyPr>
            <a:normAutofit fontScale="92500" lnSpcReduction="20000"/>
          </a:bodyPr>
          <a:lstStyle/>
          <a:p>
            <a:r>
              <a:rPr lang="hr-HR" dirty="0" smtClean="0"/>
              <a:t>Meri Mirčeta, Ana-Maria Mitar</a:t>
            </a:r>
          </a:p>
          <a:p>
            <a:r>
              <a:rPr lang="hr-HR" dirty="0" smtClean="0"/>
              <a:t>Medicinski fakultet, Medicina</a:t>
            </a:r>
          </a:p>
          <a:p>
            <a:r>
              <a:rPr lang="hr-HR" dirty="0" smtClean="0"/>
              <a:t>Sveučilište u Splitu</a:t>
            </a:r>
          </a:p>
          <a:p>
            <a:r>
              <a:rPr lang="hr-HR" dirty="0" smtClean="0"/>
              <a:t>3.ožujka.2016.</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39784"/>
          </a:xfrm>
        </p:spPr>
        <p:txBody>
          <a:bodyPr>
            <a:normAutofit/>
          </a:bodyPr>
          <a:lstStyle/>
          <a:p>
            <a:r>
              <a:rPr lang="hr-HR" sz="4000" dirty="0" err="1" smtClean="0"/>
              <a:t>Pain</a:t>
            </a:r>
            <a:endParaRPr lang="hr-HR" sz="4000" dirty="0"/>
          </a:p>
        </p:txBody>
      </p:sp>
      <p:sp>
        <p:nvSpPr>
          <p:cNvPr id="3" name="Rezervirano mjesto sadržaja 2"/>
          <p:cNvSpPr>
            <a:spLocks noGrp="1"/>
          </p:cNvSpPr>
          <p:nvPr>
            <p:ph idx="1"/>
          </p:nvPr>
        </p:nvSpPr>
        <p:spPr>
          <a:xfrm>
            <a:off x="457200" y="1500174"/>
            <a:ext cx="8229600" cy="4625989"/>
          </a:xfrm>
        </p:spPr>
        <p:txBody>
          <a:bodyPr>
            <a:normAutofit/>
          </a:bodyPr>
          <a:lstStyle/>
          <a:p>
            <a:r>
              <a:rPr lang="hr-HR" sz="2400" b="1" dirty="0" smtClean="0"/>
              <a:t> KT vs </a:t>
            </a:r>
            <a:r>
              <a:rPr lang="hr-HR" sz="2400" b="1" dirty="0" err="1" smtClean="0"/>
              <a:t>minimal</a:t>
            </a:r>
            <a:r>
              <a:rPr lang="hr-HR" sz="2400" b="1" dirty="0" smtClean="0"/>
              <a:t> </a:t>
            </a:r>
            <a:r>
              <a:rPr lang="hr-HR" sz="2400" b="1" dirty="0" err="1" smtClean="0"/>
              <a:t>intervention</a:t>
            </a:r>
            <a:r>
              <a:rPr lang="hr-HR" sz="2400" b="1" dirty="0" smtClean="0"/>
              <a:t>: </a:t>
            </a:r>
            <a:r>
              <a:rPr lang="en-US" sz="2400" dirty="0"/>
              <a:t>Data were pooled using a random effects model; there was a </a:t>
            </a:r>
            <a:r>
              <a:rPr lang="en-US" sz="2400" dirty="0" smtClean="0"/>
              <a:t>significant </a:t>
            </a:r>
            <a:r>
              <a:rPr lang="en-US" sz="2400" dirty="0"/>
              <a:t>pooled SMD in </a:t>
            </a:r>
            <a:r>
              <a:rPr lang="en-US" sz="2400" dirty="0" smtClean="0"/>
              <a:t>pain </a:t>
            </a:r>
            <a:r>
              <a:rPr lang="en-US" sz="2400" dirty="0"/>
              <a:t>between the KT and minimal intervention </a:t>
            </a:r>
            <a:r>
              <a:rPr lang="en-US" sz="2400" dirty="0" smtClean="0"/>
              <a:t>groups</a:t>
            </a:r>
            <a:r>
              <a:rPr lang="hr-HR" sz="2400" dirty="0" smtClean="0"/>
              <a:t> (</a:t>
            </a:r>
            <a:r>
              <a:rPr lang="en-US" sz="2400" dirty="0" smtClean="0"/>
              <a:t>p</a:t>
            </a:r>
            <a:r>
              <a:rPr lang="hr-HR" sz="2400" dirty="0" smtClean="0"/>
              <a:t>=</a:t>
            </a:r>
            <a:r>
              <a:rPr lang="en-US" sz="2400" dirty="0" smtClean="0"/>
              <a:t>0.00</a:t>
            </a:r>
            <a:r>
              <a:rPr lang="hr-HR" sz="2400" dirty="0" smtClean="0"/>
              <a:t>2).</a:t>
            </a:r>
          </a:p>
          <a:p>
            <a:endParaRPr lang="hr-HR" sz="2400" dirty="0"/>
          </a:p>
          <a:p>
            <a:r>
              <a:rPr lang="en-US" sz="2400" b="1" dirty="0"/>
              <a:t>KT </a:t>
            </a:r>
            <a:r>
              <a:rPr lang="en-US" sz="2400" b="1" dirty="0" err="1" smtClean="0"/>
              <a:t>vs</a:t>
            </a:r>
            <a:r>
              <a:rPr lang="en-US" sz="2400" b="1" dirty="0" smtClean="0"/>
              <a:t> </a:t>
            </a:r>
            <a:r>
              <a:rPr lang="en-US" sz="2400" b="1" dirty="0"/>
              <a:t>other forms of </a:t>
            </a:r>
            <a:r>
              <a:rPr lang="en-US" sz="2400" b="1" dirty="0" smtClean="0"/>
              <a:t>intervention</a:t>
            </a:r>
            <a:r>
              <a:rPr lang="hr-HR" sz="2400" dirty="0" smtClean="0"/>
              <a:t>: </a:t>
            </a:r>
            <a:r>
              <a:rPr lang="en-US" sz="2400" dirty="0" smtClean="0"/>
              <a:t>When </a:t>
            </a:r>
            <a:r>
              <a:rPr lang="en-US" sz="2400" dirty="0"/>
              <a:t>comparing SMD in pain between the KT and </a:t>
            </a:r>
            <a:r>
              <a:rPr lang="en-US" sz="2400" dirty="0" smtClean="0"/>
              <a:t>other</a:t>
            </a:r>
            <a:r>
              <a:rPr lang="hr-HR" sz="2400" dirty="0" smtClean="0"/>
              <a:t> </a:t>
            </a:r>
            <a:r>
              <a:rPr lang="en-US" sz="2400" dirty="0" smtClean="0"/>
              <a:t>intervention </a:t>
            </a:r>
            <a:r>
              <a:rPr lang="en-US" sz="2400" dirty="0"/>
              <a:t>groups, the pooled SMD in pain between the </a:t>
            </a:r>
            <a:r>
              <a:rPr lang="en-US" sz="2400" dirty="0" smtClean="0"/>
              <a:t>groups</a:t>
            </a:r>
            <a:r>
              <a:rPr lang="hr-HR" sz="2400" dirty="0" smtClean="0"/>
              <a:t> </a:t>
            </a:r>
            <a:r>
              <a:rPr lang="en-US" sz="2400" dirty="0" smtClean="0"/>
              <a:t>was </a:t>
            </a:r>
            <a:r>
              <a:rPr lang="en-US" sz="2400" dirty="0"/>
              <a:t>not </a:t>
            </a:r>
            <a:r>
              <a:rPr lang="en-US" sz="2400" dirty="0" smtClean="0"/>
              <a:t>significant</a:t>
            </a:r>
            <a:r>
              <a:rPr lang="hr-HR" sz="2400" dirty="0" smtClean="0"/>
              <a:t> (p=0.49).</a:t>
            </a:r>
            <a:endParaRPr lang="en-US" sz="2400" dirty="0"/>
          </a:p>
          <a:p>
            <a:endParaRPr lang="hr-HR" sz="2400" dirty="0" smtClean="0"/>
          </a:p>
          <a:p>
            <a:endParaRPr lang="hr-HR" sz="2400" dirty="0"/>
          </a:p>
          <a:p>
            <a:endParaRPr lang="hr-H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500034" y="285728"/>
            <a:ext cx="8229600" cy="1143000"/>
          </a:xfrm>
        </p:spPr>
        <p:txBody>
          <a:bodyPr>
            <a:normAutofit/>
          </a:bodyPr>
          <a:lstStyle/>
          <a:p>
            <a:r>
              <a:rPr lang="hr-HR" dirty="0" err="1" smtClean="0"/>
              <a:t>Pain</a:t>
            </a:r>
            <a:endParaRPr lang="hr-HR" dirty="0"/>
          </a:p>
        </p:txBody>
      </p:sp>
      <p:sp>
        <p:nvSpPr>
          <p:cNvPr id="5" name="Rezervirano mjesto sadržaja 4"/>
          <p:cNvSpPr>
            <a:spLocks noGrp="1"/>
          </p:cNvSpPr>
          <p:nvPr>
            <p:ph idx="1"/>
          </p:nvPr>
        </p:nvSpPr>
        <p:spPr>
          <a:xfrm>
            <a:off x="428596" y="1500174"/>
            <a:ext cx="8229600" cy="4389120"/>
          </a:xfrm>
        </p:spPr>
        <p:txBody>
          <a:bodyPr>
            <a:normAutofit/>
          </a:bodyPr>
          <a:lstStyle/>
          <a:p>
            <a:r>
              <a:rPr lang="hr-HR" dirty="0" err="1" smtClean="0"/>
              <a:t>Disability</a:t>
            </a:r>
            <a:r>
              <a:rPr lang="hr-HR" dirty="0" smtClean="0"/>
              <a:t>—KT </a:t>
            </a:r>
            <a:r>
              <a:rPr lang="hr-HR" dirty="0" err="1" smtClean="0"/>
              <a:t>versus</a:t>
            </a:r>
            <a:r>
              <a:rPr lang="hr-HR" dirty="0" smtClean="0"/>
              <a:t> </a:t>
            </a:r>
            <a:r>
              <a:rPr lang="hr-HR" dirty="0" err="1" smtClean="0"/>
              <a:t>minimal</a:t>
            </a:r>
            <a:r>
              <a:rPr lang="hr-HR" dirty="0" smtClean="0"/>
              <a:t> </a:t>
            </a:r>
            <a:r>
              <a:rPr lang="hr-HR" dirty="0" err="1" smtClean="0"/>
              <a:t>intervention</a:t>
            </a:r>
            <a:endParaRPr lang="hr-HR" dirty="0" smtClean="0"/>
          </a:p>
          <a:p>
            <a:pPr lvl="1"/>
            <a:r>
              <a:rPr lang="en-US" dirty="0" smtClean="0"/>
              <a:t>When comparing SMD in disability between the KT and minimal intervention groups the pooled SMD in disability between the groups was not significant with a moderate level of heterogeneity </a:t>
            </a:r>
            <a:endParaRPr lang="hr-HR" dirty="0" smtClean="0"/>
          </a:p>
          <a:p>
            <a:r>
              <a:rPr lang="en-US" dirty="0" smtClean="0"/>
              <a:t>Disability—KT versus other forms of intervention</a:t>
            </a:r>
            <a:endParaRPr lang="hr-HR" dirty="0" smtClean="0"/>
          </a:p>
          <a:p>
            <a:pPr lvl="1"/>
            <a:r>
              <a:rPr lang="en-US" dirty="0" smtClean="0"/>
              <a:t>When comparing SMD in disability between the KT and other intervention groups the pooled SMD in disability between the groups was not significant </a:t>
            </a:r>
            <a:r>
              <a:rPr lang="hr-HR" dirty="0" smtClean="0"/>
              <a:t> </a:t>
            </a:r>
            <a:r>
              <a:rPr lang="en-US" dirty="0" smtClean="0"/>
              <a:t>with a low level of heterogeneity </a:t>
            </a:r>
            <a:endParaRPr lang="hr-HR" dirty="0" smtClean="0"/>
          </a:p>
          <a:p>
            <a:pPr lvl="1"/>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smtClean="0"/>
              <a:t>Parameters of KT application</a:t>
            </a:r>
            <a:endParaRPr lang="hr-HR" dirty="0"/>
          </a:p>
        </p:txBody>
      </p:sp>
      <p:sp>
        <p:nvSpPr>
          <p:cNvPr id="3" name="Rezervirano mjesto sadržaja 2"/>
          <p:cNvSpPr>
            <a:spLocks noGrp="1"/>
          </p:cNvSpPr>
          <p:nvPr>
            <p:ph idx="1"/>
          </p:nvPr>
        </p:nvSpPr>
        <p:spPr/>
        <p:txBody>
          <a:bodyPr/>
          <a:lstStyle/>
          <a:p>
            <a:r>
              <a:rPr lang="en-US" dirty="0" smtClean="0"/>
              <a:t>Four studies (23.5%) used an average tension of 62.5% stretch and four studies (23.5%) replaced the tape every 3 days</a:t>
            </a:r>
            <a:r>
              <a:rPr lang="hr-HR" dirty="0" smtClean="0"/>
              <a:t>. </a:t>
            </a:r>
          </a:p>
          <a:p>
            <a:r>
              <a:rPr lang="en-US" dirty="0" smtClean="0"/>
              <a:t>The average amount of tension applied ranged from 12.5% to 70% stretch, while the average duration of each tape worn in situ ranged from 45 min to 7 days</a:t>
            </a:r>
            <a:r>
              <a:rPr lang="hr-HR"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28604"/>
            <a:ext cx="8229600" cy="5697559"/>
          </a:xfrm>
        </p:spPr>
        <p:txBody>
          <a:bodyPr>
            <a:normAutofit/>
          </a:bodyPr>
          <a:lstStyle/>
          <a:p>
            <a:r>
              <a:rPr lang="en-US" dirty="0" smtClean="0"/>
              <a:t>Multivariable meta-regression analysis identified amount of tension applied and duration of each tape applied in situ (days) as independent predictors of the effect size of the reported pain score in participants with chronic musculoskeletal pain who received KT.</a:t>
            </a:r>
            <a:endParaRPr lang="hr-HR" dirty="0" smtClean="0"/>
          </a:p>
          <a:p>
            <a:r>
              <a:rPr lang="en-US" dirty="0" smtClean="0"/>
              <a:t>The model correctly predicted 80.7% of the effect size of reported pain score.</a:t>
            </a:r>
            <a:endParaRPr lang="hr-HR" dirty="0" smtClean="0"/>
          </a:p>
          <a:p>
            <a:r>
              <a:rPr lang="en-US" dirty="0" smtClean="0"/>
              <a:t> Owing to the limited number of studies which measured disability, multivariable meta-regression analyses could not be computed.</a:t>
            </a: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DISCUSSION</a:t>
            </a:r>
            <a:endParaRPr lang="hr-HR" dirty="0"/>
          </a:p>
        </p:txBody>
      </p:sp>
      <p:sp>
        <p:nvSpPr>
          <p:cNvPr id="3" name="Rezervirano mjesto sadržaja 2"/>
          <p:cNvSpPr>
            <a:spLocks noGrp="1"/>
          </p:cNvSpPr>
          <p:nvPr>
            <p:ph idx="1"/>
          </p:nvPr>
        </p:nvSpPr>
        <p:spPr/>
        <p:txBody>
          <a:bodyPr>
            <a:normAutofit/>
          </a:bodyPr>
          <a:lstStyle/>
          <a:p>
            <a:r>
              <a:rPr lang="en-US" dirty="0" smtClean="0"/>
              <a:t>This systematic review </a:t>
            </a:r>
            <a:r>
              <a:rPr lang="en-US" dirty="0" err="1" smtClean="0"/>
              <a:t>synthesised</a:t>
            </a:r>
            <a:r>
              <a:rPr lang="en-US" dirty="0" smtClean="0"/>
              <a:t> the evidence for KT effectiveness in participants with painful conditions who are managed in primary healthcare practices. </a:t>
            </a:r>
            <a:endParaRPr lang="hr-HR" dirty="0" smtClean="0"/>
          </a:p>
          <a:p>
            <a:r>
              <a:rPr lang="en-US" dirty="0" smtClean="0"/>
              <a:t>KT proved to be superior to minimal intervention, which includes no taping, sham taping and usual care, for the reduction of pain in individuals with &gt;4 weeks of musculoskeletal pain. </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en-US" dirty="0" smtClean="0"/>
              <a:t>However, KT is not more effective than other forms of intervention in reducing pain. </a:t>
            </a:r>
            <a:endParaRPr lang="hr-HR" dirty="0" smtClean="0"/>
          </a:p>
          <a:p>
            <a:r>
              <a:rPr lang="en-US" dirty="0" smtClean="0"/>
              <a:t>KT is also not more effective than minimal or other forms of intervention in the reduction of disability related to chronic musculoskeletal pain.</a:t>
            </a:r>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a:bodyPr>
          <a:lstStyle/>
          <a:p>
            <a:r>
              <a:rPr lang="en-US" dirty="0" smtClean="0"/>
              <a:t>Besides reflecting the multidimensional phenomenon of disability, which encompasses the complex interaction between impairment, activity limitation and participation restriction the null effect of KT on disability signals the need for conventional therapy, for example, other active forms of intervention, over and above passive treatment, in the management of musculoskeletal pain lasting &gt;4 weeks. </a:t>
            </a:r>
            <a:endParaRPr lang="hr-H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en-US" dirty="0" smtClean="0"/>
              <a:t>This is supported by findings of non-significant differences in pain and/or disability between groups reported by trials which used </a:t>
            </a:r>
            <a:r>
              <a:rPr lang="en-US" dirty="0" err="1" smtClean="0"/>
              <a:t>Kinesio</a:t>
            </a:r>
            <a:r>
              <a:rPr lang="en-US" dirty="0" smtClean="0"/>
              <a:t> taping only</a:t>
            </a:r>
            <a:r>
              <a:rPr lang="hr-HR" dirty="0" smtClean="0"/>
              <a:t>.</a:t>
            </a:r>
          </a:p>
          <a:p>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US" dirty="0" smtClean="0"/>
              <a:t>KT as an adjunct to exercise therapy</a:t>
            </a:r>
            <a:endParaRPr lang="hr-HR" dirty="0"/>
          </a:p>
        </p:txBody>
      </p:sp>
      <p:sp>
        <p:nvSpPr>
          <p:cNvPr id="3" name="Rezervirano mjesto sadržaja 2"/>
          <p:cNvSpPr>
            <a:spLocks noGrp="1"/>
          </p:cNvSpPr>
          <p:nvPr>
            <p:ph idx="1"/>
          </p:nvPr>
        </p:nvSpPr>
        <p:spPr/>
        <p:txBody>
          <a:bodyPr>
            <a:normAutofit fontScale="92500" lnSpcReduction="10000"/>
          </a:bodyPr>
          <a:lstStyle/>
          <a:p>
            <a:r>
              <a:rPr lang="en-US" dirty="0" smtClean="0"/>
              <a:t>In contrast, the two trials which used KT as an adjunct to exercise reported a significant difference in pain and disability between groups, </a:t>
            </a:r>
            <a:r>
              <a:rPr lang="en-US" dirty="0" err="1" smtClean="0"/>
              <a:t>favouring</a:t>
            </a:r>
            <a:r>
              <a:rPr lang="en-US" dirty="0" smtClean="0"/>
              <a:t> the experimental group. </a:t>
            </a:r>
            <a:endParaRPr lang="hr-HR" dirty="0" smtClean="0"/>
          </a:p>
          <a:p>
            <a:r>
              <a:rPr lang="en-US" dirty="0" smtClean="0"/>
              <a:t>This is not surprising as exercise has been reported to garner good evidence of effectiveness as a standalone or adjunctive treatment for chronic musculoskeletal pain</a:t>
            </a:r>
            <a:r>
              <a:rPr lang="hr-HR" dirty="0" smtClean="0"/>
              <a:t>.</a:t>
            </a:r>
            <a:r>
              <a:rPr lang="en-US" dirty="0" smtClean="0"/>
              <a:t> </a:t>
            </a:r>
            <a:endParaRPr lang="hr-HR" dirty="0" smtClean="0"/>
          </a:p>
          <a:p>
            <a:r>
              <a:rPr lang="en-US" dirty="0" smtClean="0"/>
              <a:t>Taken together, </a:t>
            </a:r>
            <a:r>
              <a:rPr lang="hr-HR" dirty="0" err="1" smtClean="0"/>
              <a:t>this</a:t>
            </a:r>
            <a:r>
              <a:rPr lang="en-US" dirty="0" smtClean="0"/>
              <a:t> review suggests that KT, when used in combination with conventional therapy, may be effective in reducing pain. </a:t>
            </a:r>
            <a:endParaRPr lang="hr-HR" dirty="0" smtClean="0"/>
          </a:p>
          <a:p>
            <a:r>
              <a:rPr lang="hr-HR" dirty="0" err="1" smtClean="0"/>
              <a:t>Their</a:t>
            </a:r>
            <a:r>
              <a:rPr lang="en-US" dirty="0" smtClean="0"/>
              <a:t> clinical impression is that many clinicians use KT in this way—as an adjunct to exercise.</a:t>
            </a:r>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a:bodyPr>
          <a:lstStyle/>
          <a:p>
            <a:r>
              <a:rPr lang="en-US" dirty="0" smtClean="0"/>
              <a:t>Compared to minimal intervention, </a:t>
            </a:r>
            <a:r>
              <a:rPr lang="hr-HR" dirty="0" err="1" smtClean="0"/>
              <a:t>they</a:t>
            </a:r>
            <a:r>
              <a:rPr lang="en-US" dirty="0" smtClean="0"/>
              <a:t> found a significant effect size (reduction in pain) by 0.36 to 0.68, which is considered small to moderate, among patients with &gt;4 weeks of musculoskeletal pain who received KT. </a:t>
            </a:r>
            <a:endParaRPr lang="hr-HR" dirty="0" smtClean="0"/>
          </a:p>
          <a:p>
            <a:r>
              <a:rPr lang="hr-HR" dirty="0" err="1" smtClean="0"/>
              <a:t>They</a:t>
            </a:r>
            <a:r>
              <a:rPr lang="en-US" dirty="0" smtClean="0"/>
              <a:t> propose that this observed magnitude is a clinically meaningful change.</a:t>
            </a:r>
            <a:r>
              <a:rPr lang="hr-HR" dirty="0" smtClean="0"/>
              <a:t> </a:t>
            </a:r>
            <a:r>
              <a:rPr lang="en-US" dirty="0" smtClean="0"/>
              <a:t>This is borne out to some extent by the mean difference of 0.92 to 1.33 during an ad hoc analysis of the weighted mean difference in pain measure between groups</a:t>
            </a:r>
            <a:r>
              <a:rPr lang="hr-HR" dirty="0" smtClean="0"/>
              <a:t>.</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Application</a:t>
            </a:r>
            <a:r>
              <a:rPr lang="hr-HR" dirty="0" smtClean="0"/>
              <a:t> </a:t>
            </a:r>
            <a:r>
              <a:rPr lang="hr-HR" dirty="0" err="1" smtClean="0"/>
              <a:t>of</a:t>
            </a:r>
            <a:r>
              <a:rPr lang="hr-HR" dirty="0" smtClean="0"/>
              <a:t> KT</a:t>
            </a:r>
            <a:endParaRPr lang="hr-HR" dirty="0"/>
          </a:p>
        </p:txBody>
      </p:sp>
      <p:sp>
        <p:nvSpPr>
          <p:cNvPr id="3" name="Rezervirano mjesto sadržaja 2"/>
          <p:cNvSpPr>
            <a:spLocks noGrp="1"/>
          </p:cNvSpPr>
          <p:nvPr>
            <p:ph idx="1"/>
          </p:nvPr>
        </p:nvSpPr>
        <p:spPr/>
        <p:txBody>
          <a:bodyPr>
            <a:normAutofit/>
          </a:bodyPr>
          <a:lstStyle/>
          <a:p>
            <a:r>
              <a:rPr lang="hr-HR" dirty="0" err="1" smtClean="0"/>
              <a:t>This</a:t>
            </a:r>
            <a:r>
              <a:rPr lang="en-US" dirty="0" smtClean="0"/>
              <a:t> review of the literature revealed variability in KT application and that it is uncertain if the tape can be applied with a greater pain-relieving effect.</a:t>
            </a:r>
            <a:endParaRPr lang="hr-HR" dirty="0" smtClean="0"/>
          </a:p>
          <a:p>
            <a:r>
              <a:rPr lang="en-US" dirty="0" smtClean="0"/>
              <a:t> Importantly, five studies</a:t>
            </a:r>
            <a:r>
              <a:rPr lang="hr-HR" dirty="0" smtClean="0"/>
              <a:t> </a:t>
            </a:r>
            <a:r>
              <a:rPr lang="en-US" dirty="0" smtClean="0"/>
              <a:t>did not report the amount of tension applied while two</a:t>
            </a:r>
            <a:r>
              <a:rPr lang="hr-HR" dirty="0" smtClean="0"/>
              <a:t> </a:t>
            </a:r>
            <a:r>
              <a:rPr lang="en-US" dirty="0" smtClean="0"/>
              <a:t>did not report the duration of each tape worn in situ. </a:t>
            </a:r>
            <a:endParaRPr lang="hr-HR" dirty="0" smtClean="0"/>
          </a:p>
          <a:p>
            <a:r>
              <a:rPr lang="en-US" dirty="0" smtClean="0"/>
              <a:t>Notwithstanding, our review suggests that the effect size (SMD) for pain reduction was lower when the studies applied more tension and left the applied tape in situ </a:t>
            </a:r>
            <a:r>
              <a:rPr lang="en-US" dirty="0" err="1" smtClean="0"/>
              <a:t>longe</a:t>
            </a:r>
            <a:r>
              <a:rPr lang="hr-HR" dirty="0" smtClean="0"/>
              <a:t>r.</a:t>
            </a: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a:bodyPr>
          <a:lstStyle/>
          <a:p>
            <a:r>
              <a:rPr lang="en-US" dirty="0" smtClean="0"/>
              <a:t>Limitations of the review include the small number of studies and relatively small sample size used in the multivariable meta-regression analysis. </a:t>
            </a:r>
            <a:endParaRPr lang="hr-HR" dirty="0" smtClean="0"/>
          </a:p>
          <a:p>
            <a:r>
              <a:rPr lang="en-US" dirty="0" smtClean="0"/>
              <a:t>Also, our results are drawn from studies with somewhat varying methodology and treatment ‘dosage’ of KT application</a:t>
            </a:r>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CONCLUSION</a:t>
            </a:r>
            <a:endParaRPr lang="hr-HR" dirty="0"/>
          </a:p>
        </p:txBody>
      </p:sp>
      <p:sp>
        <p:nvSpPr>
          <p:cNvPr id="3" name="Rezervirano mjesto sadržaja 2"/>
          <p:cNvSpPr>
            <a:spLocks noGrp="1"/>
          </p:cNvSpPr>
          <p:nvPr>
            <p:ph idx="1"/>
          </p:nvPr>
        </p:nvSpPr>
        <p:spPr/>
        <p:txBody>
          <a:bodyPr>
            <a:normAutofit/>
          </a:bodyPr>
          <a:lstStyle/>
          <a:p>
            <a:r>
              <a:rPr lang="en-US" dirty="0" smtClean="0"/>
              <a:t>In conclusion, this review highlights that KT is superior to minimal intervention for pain relief. </a:t>
            </a:r>
            <a:endParaRPr lang="hr-HR" dirty="0" smtClean="0"/>
          </a:p>
          <a:p>
            <a:r>
              <a:rPr lang="en-US" dirty="0" smtClean="0"/>
              <a:t>Existing evidence does not establish the superiority of KT in reducing disability when compared to either minimal or other forms of intervention. </a:t>
            </a:r>
            <a:endParaRPr lang="hr-HR" dirty="0" smtClean="0"/>
          </a:p>
          <a:p>
            <a:r>
              <a:rPr lang="en-US" dirty="0" smtClean="0"/>
              <a:t>Taken together, </a:t>
            </a:r>
            <a:r>
              <a:rPr lang="hr-HR" dirty="0" err="1" smtClean="0"/>
              <a:t>this</a:t>
            </a:r>
            <a:r>
              <a:rPr lang="en-US" dirty="0" smtClean="0"/>
              <a:t> review indicates that KT, when used in combination with conventional therapy, may be effective in reducing pain.</a:t>
            </a:r>
            <a:endParaRPr lang="hr-H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smtClean="0"/>
              <a:t>What are the new findings</a:t>
            </a:r>
            <a:endParaRPr lang="hr-HR" dirty="0"/>
          </a:p>
        </p:txBody>
      </p:sp>
      <p:sp>
        <p:nvSpPr>
          <p:cNvPr id="3" name="Rezervirano mjesto sadržaja 2"/>
          <p:cNvSpPr>
            <a:spLocks noGrp="1"/>
          </p:cNvSpPr>
          <p:nvPr>
            <p:ph idx="1"/>
          </p:nvPr>
        </p:nvSpPr>
        <p:spPr/>
        <p:txBody>
          <a:bodyPr>
            <a:normAutofit/>
          </a:bodyPr>
          <a:lstStyle/>
          <a:p>
            <a:pPr>
              <a:buNone/>
            </a:pPr>
            <a:r>
              <a:rPr lang="en-US" dirty="0" smtClean="0"/>
              <a:t>▸ </a:t>
            </a:r>
            <a:r>
              <a:rPr lang="en-US" dirty="0" err="1" smtClean="0"/>
              <a:t>Kinesio</a:t>
            </a:r>
            <a:r>
              <a:rPr lang="en-US" dirty="0" smtClean="0"/>
              <a:t> tape (KT) is superior to minimal intervention for pain relief. </a:t>
            </a:r>
            <a:endParaRPr lang="hr-HR" dirty="0" smtClean="0"/>
          </a:p>
          <a:p>
            <a:pPr>
              <a:buNone/>
            </a:pPr>
            <a:r>
              <a:rPr lang="en-US" dirty="0" smtClean="0"/>
              <a:t>▸ Our evidence does not establish superiority of KT over other treatment approaches in reducing pain and disability for individuals with musculoskeletal pain &gt;4 weeks. </a:t>
            </a:r>
            <a:endParaRPr lang="hr-HR" dirty="0" smtClean="0"/>
          </a:p>
          <a:p>
            <a:pPr>
              <a:buNone/>
            </a:pPr>
            <a:r>
              <a:rPr lang="en-US" dirty="0" smtClean="0"/>
              <a:t>▸ The amount of tension applied and duration of applied tape left in situ may influence the effect size for pain reduction.</a:t>
            </a:r>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endParaRPr lang="hr-HR"/>
          </a:p>
        </p:txBody>
      </p:sp>
      <p:sp>
        <p:nvSpPr>
          <p:cNvPr id="3" name="Rezervirano mjesto sadržaja 2"/>
          <p:cNvSpPr>
            <a:spLocks noGrp="1"/>
          </p:cNvSpPr>
          <p:nvPr>
            <p:ph sz="half" idx="1"/>
          </p:nvPr>
        </p:nvSpPr>
        <p:spPr/>
        <p:txBody>
          <a:bodyPr/>
          <a:lstStyle/>
          <a:p>
            <a:pPr algn="ctr"/>
            <a:endParaRPr lang="hr-HR" dirty="0" smtClean="0"/>
          </a:p>
          <a:p>
            <a:pPr algn="ctr"/>
            <a:endParaRPr lang="hr-HR" dirty="0" smtClean="0"/>
          </a:p>
          <a:p>
            <a:pPr algn="ctr"/>
            <a:endParaRPr lang="hr-HR" dirty="0" smtClean="0"/>
          </a:p>
        </p:txBody>
      </p:sp>
      <p:pic>
        <p:nvPicPr>
          <p:cNvPr id="7" name="Rezervirano mjesto sadržaja 6" descr="end.jpg"/>
          <p:cNvPicPr>
            <a:picLocks noGrp="1" noChangeAspect="1"/>
          </p:cNvPicPr>
          <p:nvPr>
            <p:ph sz="half" idx="2"/>
          </p:nvPr>
        </p:nvPicPr>
        <p:blipFill>
          <a:blip r:embed="rId2" cstate="print"/>
          <a:stretch>
            <a:fillRect/>
          </a:stretch>
        </p:blipFill>
        <p:spPr>
          <a:xfrm>
            <a:off x="1928794" y="0"/>
            <a:ext cx="5507412" cy="690262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INTRODUCTION</a:t>
            </a:r>
            <a:endParaRPr lang="hr-HR" dirty="0"/>
          </a:p>
        </p:txBody>
      </p:sp>
      <p:sp>
        <p:nvSpPr>
          <p:cNvPr id="3" name="Rezervirano mjesto sadržaja 2"/>
          <p:cNvSpPr>
            <a:spLocks noGrp="1"/>
          </p:cNvSpPr>
          <p:nvPr>
            <p:ph idx="1"/>
          </p:nvPr>
        </p:nvSpPr>
        <p:spPr/>
        <p:txBody>
          <a:bodyPr>
            <a:normAutofit lnSpcReduction="10000"/>
          </a:bodyPr>
          <a:lstStyle/>
          <a:p>
            <a:r>
              <a:rPr lang="en-US" sz="2400" dirty="0" err="1" smtClean="0"/>
              <a:t>Kinesio</a:t>
            </a:r>
            <a:r>
              <a:rPr lang="en-US" sz="2400" dirty="0" smtClean="0"/>
              <a:t> tape</a:t>
            </a:r>
            <a:r>
              <a:rPr lang="hr-HR" sz="2400" dirty="0" smtClean="0"/>
              <a:t> </a:t>
            </a:r>
            <a:r>
              <a:rPr lang="en-US" sz="2400" dirty="0" smtClean="0"/>
              <a:t>(KT)</a:t>
            </a:r>
            <a:r>
              <a:rPr lang="hr-HR" sz="2400" dirty="0" smtClean="0"/>
              <a:t>-</a:t>
            </a:r>
            <a:r>
              <a:rPr lang="en-US" sz="2400" dirty="0" smtClean="0"/>
              <a:t> relatively</a:t>
            </a:r>
            <a:r>
              <a:rPr lang="hr-HR" sz="2400" dirty="0" smtClean="0"/>
              <a:t> </a:t>
            </a:r>
            <a:r>
              <a:rPr lang="en-US" sz="2400" dirty="0" smtClean="0"/>
              <a:t>novel </a:t>
            </a:r>
            <a:r>
              <a:rPr lang="en-US" sz="2400" dirty="0"/>
              <a:t>method for treating musculoskeletal </a:t>
            </a:r>
            <a:r>
              <a:rPr lang="en-US" sz="2400" dirty="0" smtClean="0"/>
              <a:t>conditions.</a:t>
            </a:r>
            <a:endParaRPr lang="hr-HR" sz="2400" dirty="0" smtClean="0"/>
          </a:p>
          <a:p>
            <a:endParaRPr lang="hr-HR" sz="2400" dirty="0" smtClean="0"/>
          </a:p>
          <a:p>
            <a:r>
              <a:rPr lang="en-US" sz="2400" dirty="0"/>
              <a:t>This elastic tape purportedly mimics </a:t>
            </a:r>
            <a:r>
              <a:rPr lang="en-US" sz="2400" dirty="0" smtClean="0"/>
              <a:t>the</a:t>
            </a:r>
            <a:r>
              <a:rPr lang="hr-HR" sz="2400" dirty="0" smtClean="0"/>
              <a:t> </a:t>
            </a:r>
            <a:r>
              <a:rPr lang="en-US" sz="2400" dirty="0" smtClean="0"/>
              <a:t>thickness </a:t>
            </a:r>
            <a:r>
              <a:rPr lang="en-US" sz="2400" dirty="0"/>
              <a:t>of the skin and the manufacturers claim </a:t>
            </a:r>
            <a:r>
              <a:rPr lang="en-US" sz="2400" dirty="0" smtClean="0"/>
              <a:t>it</a:t>
            </a:r>
            <a:r>
              <a:rPr lang="hr-HR" sz="2400" dirty="0" smtClean="0"/>
              <a:t> </a:t>
            </a:r>
            <a:r>
              <a:rPr lang="en-US" sz="2400" dirty="0" smtClean="0"/>
              <a:t>works </a:t>
            </a:r>
            <a:r>
              <a:rPr lang="en-US" sz="2400" dirty="0"/>
              <a:t>by lifting the skin, which increases blood </a:t>
            </a:r>
            <a:r>
              <a:rPr lang="en-US" sz="2400" dirty="0" smtClean="0"/>
              <a:t>circulation </a:t>
            </a:r>
            <a:r>
              <a:rPr lang="en-US" sz="2400" dirty="0"/>
              <a:t>and lymphatic drainage leading to a </a:t>
            </a:r>
            <a:r>
              <a:rPr lang="en-US" sz="2400" dirty="0" smtClean="0"/>
              <a:t>reduction </a:t>
            </a:r>
            <a:r>
              <a:rPr lang="en-US" sz="2400" dirty="0"/>
              <a:t>in </a:t>
            </a:r>
            <a:r>
              <a:rPr lang="en-US" sz="2400" dirty="0" smtClean="0"/>
              <a:t>pain</a:t>
            </a:r>
            <a:r>
              <a:rPr lang="hr-HR" sz="2400" dirty="0" smtClean="0"/>
              <a:t>. </a:t>
            </a:r>
          </a:p>
          <a:p>
            <a:endParaRPr lang="hr-HR" sz="2400" dirty="0" smtClean="0"/>
          </a:p>
          <a:p>
            <a:r>
              <a:rPr lang="en-US" sz="2400" dirty="0"/>
              <a:t>The bulk of published literature does not </a:t>
            </a:r>
            <a:r>
              <a:rPr lang="en-US" sz="2400" dirty="0" smtClean="0"/>
              <a:t>favour</a:t>
            </a:r>
            <a:r>
              <a:rPr lang="hr-HR" sz="2400" dirty="0" smtClean="0"/>
              <a:t> </a:t>
            </a:r>
            <a:r>
              <a:rPr lang="en-US" sz="2400" dirty="0" smtClean="0"/>
              <a:t>the </a:t>
            </a:r>
            <a:r>
              <a:rPr lang="en-US" sz="2400" dirty="0"/>
              <a:t>use of KT to improve range of </a:t>
            </a:r>
            <a:r>
              <a:rPr lang="en-US" sz="2400" dirty="0" smtClean="0"/>
              <a:t>motion,</a:t>
            </a:r>
            <a:r>
              <a:rPr lang="hr-HR" sz="2400" dirty="0" smtClean="0"/>
              <a:t> </a:t>
            </a:r>
            <a:r>
              <a:rPr lang="en-US" sz="2400" dirty="0" smtClean="0"/>
              <a:t>strength,</a:t>
            </a:r>
            <a:r>
              <a:rPr lang="hr-HR" sz="2400" dirty="0" smtClean="0"/>
              <a:t> </a:t>
            </a:r>
            <a:r>
              <a:rPr lang="hr-HR" sz="2400" dirty="0"/>
              <a:t>p</a:t>
            </a:r>
            <a:r>
              <a:rPr lang="en-US" sz="2400" dirty="0" smtClean="0"/>
              <a:t>roprioception</a:t>
            </a:r>
            <a:r>
              <a:rPr lang="hr-HR" sz="2400" dirty="0" smtClean="0"/>
              <a:t> </a:t>
            </a:r>
            <a:r>
              <a:rPr lang="en-US" sz="2400" dirty="0" smtClean="0"/>
              <a:t>and </a:t>
            </a:r>
            <a:r>
              <a:rPr lang="en-US" sz="2400" dirty="0"/>
              <a:t>functional </a:t>
            </a:r>
            <a:r>
              <a:rPr lang="en-US" sz="2400" dirty="0" smtClean="0"/>
              <a:t>performan</a:t>
            </a:r>
            <a:r>
              <a:rPr lang="hr-HR" sz="2400" dirty="0" smtClean="0"/>
              <a:t>ce.</a:t>
            </a:r>
          </a:p>
          <a:p>
            <a:endParaRPr lang="en-US" sz="2400" dirty="0"/>
          </a:p>
          <a:p>
            <a:endParaRPr lang="en-US" sz="2400" dirty="0"/>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296842"/>
          </a:xfrm>
        </p:spPr>
        <p:txBody>
          <a:bodyPr>
            <a:normAutofit fontScale="90000"/>
          </a:bodyPr>
          <a:lstStyle/>
          <a:p>
            <a:endParaRPr lang="hr-HR" dirty="0"/>
          </a:p>
        </p:txBody>
      </p:sp>
      <p:sp>
        <p:nvSpPr>
          <p:cNvPr id="3" name="Rezervirano mjesto sadržaja 2"/>
          <p:cNvSpPr>
            <a:spLocks noGrp="1"/>
          </p:cNvSpPr>
          <p:nvPr>
            <p:ph idx="1"/>
          </p:nvPr>
        </p:nvSpPr>
        <p:spPr>
          <a:xfrm>
            <a:off x="428596" y="785794"/>
            <a:ext cx="8229600" cy="6072206"/>
          </a:xfrm>
        </p:spPr>
        <p:txBody>
          <a:bodyPr>
            <a:normAutofit/>
          </a:bodyPr>
          <a:lstStyle/>
          <a:p>
            <a:r>
              <a:rPr lang="en-US" sz="2400" dirty="0"/>
              <a:t>Many systematic </a:t>
            </a:r>
            <a:r>
              <a:rPr lang="en-US" sz="2400" dirty="0" smtClean="0"/>
              <a:t>reviews</a:t>
            </a:r>
            <a:r>
              <a:rPr lang="hr-HR" sz="2400" dirty="0" smtClean="0"/>
              <a:t> </a:t>
            </a:r>
            <a:r>
              <a:rPr lang="en-US" sz="2400" dirty="0" smtClean="0"/>
              <a:t>did</a:t>
            </a:r>
            <a:r>
              <a:rPr lang="hr-HR" sz="2400" dirty="0" smtClean="0"/>
              <a:t> </a:t>
            </a:r>
            <a:r>
              <a:rPr lang="en-US" sz="2400" dirty="0" smtClean="0"/>
              <a:t>not </a:t>
            </a:r>
            <a:r>
              <a:rPr lang="en-US" sz="2400" dirty="0"/>
              <a:t>report effectiveness of </a:t>
            </a:r>
            <a:r>
              <a:rPr lang="en-US" sz="2400" dirty="0" err="1"/>
              <a:t>Kinesio</a:t>
            </a:r>
            <a:r>
              <a:rPr lang="en-US" sz="2400" dirty="0"/>
              <a:t> taping for </a:t>
            </a:r>
            <a:r>
              <a:rPr lang="en-US" sz="2400" dirty="0" smtClean="0"/>
              <a:t>musculoskeletal </a:t>
            </a:r>
            <a:r>
              <a:rPr lang="en-US" sz="2400" dirty="0"/>
              <a:t>injuries in clinical practice; </a:t>
            </a:r>
            <a:r>
              <a:rPr lang="en-US" sz="2400" dirty="0" smtClean="0"/>
              <a:t>however,</a:t>
            </a:r>
            <a:r>
              <a:rPr lang="hr-HR" sz="2400" dirty="0" smtClean="0"/>
              <a:t> </a:t>
            </a:r>
            <a:r>
              <a:rPr lang="en-US" sz="2400" dirty="0" smtClean="0"/>
              <a:t>some reviews</a:t>
            </a:r>
            <a:r>
              <a:rPr lang="hr-HR" sz="2400" dirty="0" smtClean="0"/>
              <a:t> </a:t>
            </a:r>
            <a:r>
              <a:rPr lang="en-US" sz="2400" dirty="0" smtClean="0"/>
              <a:t>have </a:t>
            </a:r>
            <a:r>
              <a:rPr lang="en-US" sz="2400" dirty="0"/>
              <a:t>reported evidence for </a:t>
            </a:r>
            <a:r>
              <a:rPr lang="en-US" sz="2400" dirty="0" smtClean="0"/>
              <a:t>pain</a:t>
            </a:r>
            <a:r>
              <a:rPr lang="hr-HR" sz="2400" dirty="0" smtClean="0"/>
              <a:t> </a:t>
            </a:r>
            <a:r>
              <a:rPr lang="en-US" sz="2400" dirty="0" smtClean="0"/>
              <a:t>reduction </a:t>
            </a:r>
            <a:r>
              <a:rPr lang="en-US" sz="2400" dirty="0"/>
              <a:t>with the use of </a:t>
            </a:r>
            <a:r>
              <a:rPr lang="en-US" sz="2400" dirty="0" smtClean="0"/>
              <a:t>KT</a:t>
            </a:r>
            <a:r>
              <a:rPr lang="hr-HR" sz="2400" dirty="0" smtClean="0"/>
              <a:t>.</a:t>
            </a:r>
          </a:p>
          <a:p>
            <a:endParaRPr lang="hr-HR" sz="2400" dirty="0" smtClean="0"/>
          </a:p>
          <a:p>
            <a:r>
              <a:rPr lang="hr-HR" sz="2400" dirty="0" err="1" smtClean="0"/>
              <a:t>Primary</a:t>
            </a:r>
            <a:r>
              <a:rPr lang="hr-HR" sz="2400" dirty="0" smtClean="0"/>
              <a:t> </a:t>
            </a:r>
            <a:r>
              <a:rPr lang="hr-HR" sz="2400" dirty="0" err="1" smtClean="0"/>
              <a:t>objective</a:t>
            </a:r>
            <a:r>
              <a:rPr lang="hr-HR" sz="2400" dirty="0" smtClean="0"/>
              <a:t> </a:t>
            </a:r>
            <a:r>
              <a:rPr lang="hr-HR" sz="2400" dirty="0" err="1" smtClean="0"/>
              <a:t>was</a:t>
            </a:r>
            <a:r>
              <a:rPr lang="hr-HR" sz="2400" dirty="0" smtClean="0"/>
              <a:t> to</a:t>
            </a:r>
            <a:r>
              <a:rPr lang="en-US" sz="2400" dirty="0" smtClean="0"/>
              <a:t> </a:t>
            </a:r>
            <a:r>
              <a:rPr lang="en-US" sz="2400" dirty="0"/>
              <a:t>systematically review </a:t>
            </a:r>
            <a:r>
              <a:rPr lang="hr-HR" sz="2400" dirty="0" smtClean="0"/>
              <a:t>RCT´s </a:t>
            </a:r>
            <a:r>
              <a:rPr lang="en-US" sz="2400" dirty="0" smtClean="0"/>
              <a:t>comparing </a:t>
            </a:r>
            <a:r>
              <a:rPr lang="en-US" sz="2400" dirty="0"/>
              <a:t>the effect of KT </a:t>
            </a:r>
            <a:r>
              <a:rPr lang="en-US" sz="2400" dirty="0" smtClean="0"/>
              <a:t>with </a:t>
            </a:r>
            <a:r>
              <a:rPr lang="en-US" sz="2400" dirty="0"/>
              <a:t>other forms of interventions </a:t>
            </a:r>
            <a:r>
              <a:rPr lang="en-US" sz="2400" dirty="0" smtClean="0"/>
              <a:t>for </a:t>
            </a:r>
            <a:r>
              <a:rPr lang="en-US" sz="2400" dirty="0"/>
              <a:t>pain and </a:t>
            </a:r>
            <a:r>
              <a:rPr lang="en-US" sz="2400" dirty="0" smtClean="0"/>
              <a:t>disability in</a:t>
            </a:r>
            <a:r>
              <a:rPr lang="hr-HR" sz="2400" dirty="0" smtClean="0"/>
              <a:t> </a:t>
            </a:r>
            <a:r>
              <a:rPr lang="en-US" sz="2400" dirty="0" smtClean="0"/>
              <a:t>individuals </a:t>
            </a:r>
            <a:r>
              <a:rPr lang="en-US" sz="2400" dirty="0"/>
              <a:t>with chronic musculoskeletal </a:t>
            </a:r>
            <a:r>
              <a:rPr lang="en-US" sz="2400" dirty="0" smtClean="0"/>
              <a:t>pa</a:t>
            </a:r>
            <a:r>
              <a:rPr lang="hr-HR" sz="2400" dirty="0" err="1" smtClean="0"/>
              <a:t>in</a:t>
            </a:r>
            <a:r>
              <a:rPr lang="en-US" sz="2400" dirty="0" smtClean="0"/>
              <a:t> </a:t>
            </a:r>
            <a:r>
              <a:rPr lang="hr-HR" sz="2400" dirty="0" smtClean="0"/>
              <a:t>(</a:t>
            </a:r>
            <a:r>
              <a:rPr lang="en-US" sz="2400" dirty="0" smtClean="0"/>
              <a:t>d</a:t>
            </a:r>
            <a:r>
              <a:rPr lang="hr-HR" sz="2400" dirty="0" smtClean="0"/>
              <a:t>e</a:t>
            </a:r>
            <a:r>
              <a:rPr lang="en-US" sz="2400" dirty="0" smtClean="0"/>
              <a:t>fined </a:t>
            </a:r>
            <a:r>
              <a:rPr lang="en-US" sz="2400" dirty="0"/>
              <a:t>as pain lasting longer than 4 </a:t>
            </a:r>
            <a:r>
              <a:rPr lang="en-US" sz="2400" dirty="0" smtClean="0"/>
              <a:t>weeks</a:t>
            </a:r>
            <a:r>
              <a:rPr lang="hr-HR" sz="2400" dirty="0" smtClean="0"/>
              <a:t>).</a:t>
            </a:r>
          </a:p>
          <a:p>
            <a:endParaRPr lang="hr-HR" sz="2400" dirty="0"/>
          </a:p>
          <a:p>
            <a:r>
              <a:rPr lang="hr-HR" sz="2400" dirty="0"/>
              <a:t>S</a:t>
            </a:r>
            <a:r>
              <a:rPr lang="en-US" sz="2400" dirty="0" err="1" smtClean="0"/>
              <a:t>econdary</a:t>
            </a:r>
            <a:r>
              <a:rPr lang="en-US" sz="2400" dirty="0" smtClean="0"/>
              <a:t> </a:t>
            </a:r>
            <a:r>
              <a:rPr lang="en-US" sz="2400" dirty="0"/>
              <a:t>objective was to review the </a:t>
            </a:r>
            <a:r>
              <a:rPr lang="en-US" sz="2400" dirty="0" smtClean="0"/>
              <a:t>parameters</a:t>
            </a:r>
            <a:r>
              <a:rPr lang="hr-HR" sz="2400" dirty="0" smtClean="0"/>
              <a:t> </a:t>
            </a:r>
            <a:r>
              <a:rPr lang="en-US" sz="2400" dirty="0" smtClean="0"/>
              <a:t>of </a:t>
            </a:r>
            <a:r>
              <a:rPr lang="en-US" sz="2400" dirty="0"/>
              <a:t>KT application and to investigate whether </a:t>
            </a:r>
            <a:r>
              <a:rPr lang="en-US" sz="2400" dirty="0" smtClean="0"/>
              <a:t>these</a:t>
            </a:r>
            <a:r>
              <a:rPr lang="hr-HR" sz="2400" dirty="0" smtClean="0"/>
              <a:t> </a:t>
            </a:r>
            <a:r>
              <a:rPr lang="en-US" sz="2400" dirty="0" smtClean="0"/>
              <a:t>factors influence </a:t>
            </a:r>
            <a:r>
              <a:rPr lang="en-US" sz="2400" dirty="0"/>
              <a:t>pain and disability </a:t>
            </a:r>
            <a:r>
              <a:rPr lang="en-US" sz="2400" dirty="0" smtClean="0"/>
              <a:t>outcomes</a:t>
            </a:r>
            <a:r>
              <a:rPr lang="hr-HR" sz="2400" dirty="0" smtClean="0"/>
              <a:t>.</a:t>
            </a:r>
            <a:endParaRPr lang="en-US" sz="2400" dirty="0"/>
          </a:p>
          <a:p>
            <a:endParaRPr lang="en-US" sz="2400" dirty="0"/>
          </a:p>
          <a:p>
            <a:endParaRPr lang="hr-HR" sz="2400" dirty="0"/>
          </a:p>
          <a:p>
            <a:endParaRPr lang="en-US" sz="2400" dirty="0"/>
          </a:p>
          <a:p>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57158" y="357166"/>
            <a:ext cx="8229600" cy="1143000"/>
          </a:xfrm>
        </p:spPr>
        <p:txBody>
          <a:bodyPr/>
          <a:lstStyle/>
          <a:p>
            <a:r>
              <a:rPr lang="hr-HR" dirty="0" smtClean="0"/>
              <a:t>METHODS</a:t>
            </a:r>
            <a:endParaRPr lang="hr-HR" dirty="0"/>
          </a:p>
        </p:txBody>
      </p:sp>
      <p:sp>
        <p:nvSpPr>
          <p:cNvPr id="3" name="Rezervirano mjesto sadržaja 2"/>
          <p:cNvSpPr>
            <a:spLocks noGrp="1"/>
          </p:cNvSpPr>
          <p:nvPr>
            <p:ph idx="1"/>
          </p:nvPr>
        </p:nvSpPr>
        <p:spPr>
          <a:xfrm>
            <a:off x="457200" y="1571612"/>
            <a:ext cx="8229600" cy="4554551"/>
          </a:xfrm>
        </p:spPr>
        <p:txBody>
          <a:bodyPr>
            <a:normAutofit/>
          </a:bodyPr>
          <a:lstStyle/>
          <a:p>
            <a:r>
              <a:rPr lang="hr-HR" sz="2400" dirty="0" err="1" smtClean="0"/>
              <a:t>Searched</a:t>
            </a:r>
            <a:r>
              <a:rPr lang="hr-HR" sz="2400" dirty="0" smtClean="0"/>
              <a:t> </a:t>
            </a:r>
            <a:r>
              <a:rPr lang="hr-HR" sz="2400" dirty="0" err="1" smtClean="0"/>
              <a:t>databases</a:t>
            </a:r>
            <a:r>
              <a:rPr lang="hr-HR" sz="2400" dirty="0" smtClean="0"/>
              <a:t>: </a:t>
            </a:r>
            <a:r>
              <a:rPr lang="hr-HR" sz="2400" dirty="0"/>
              <a:t>MEDLINE (</a:t>
            </a:r>
            <a:r>
              <a:rPr lang="hr-HR" sz="2400" dirty="0" smtClean="0"/>
              <a:t>1966-</a:t>
            </a:r>
            <a:r>
              <a:rPr lang="hr-HR" sz="2400" dirty="0" err="1" smtClean="0"/>
              <a:t>present</a:t>
            </a:r>
            <a:r>
              <a:rPr lang="hr-HR" sz="2400" dirty="0"/>
              <a:t>), </a:t>
            </a:r>
            <a:r>
              <a:rPr lang="hr-HR" sz="2400" dirty="0" smtClean="0"/>
              <a:t>CINAHL (1966-</a:t>
            </a:r>
            <a:r>
              <a:rPr lang="hr-HR" sz="2400" dirty="0" err="1" smtClean="0"/>
              <a:t>present</a:t>
            </a:r>
            <a:r>
              <a:rPr lang="hr-HR" sz="2400" dirty="0"/>
              <a:t>), EMBASE (all </a:t>
            </a:r>
            <a:r>
              <a:rPr lang="hr-HR" sz="2400" dirty="0" err="1"/>
              <a:t>years</a:t>
            </a:r>
            <a:r>
              <a:rPr lang="hr-HR" sz="2400" dirty="0"/>
              <a:t>), </a:t>
            </a:r>
            <a:r>
              <a:rPr lang="hr-HR" sz="2400" dirty="0" err="1" smtClean="0"/>
              <a:t>Cochrane</a:t>
            </a:r>
            <a:r>
              <a:rPr lang="hr-HR" sz="2400" dirty="0" smtClean="0"/>
              <a:t> Central </a:t>
            </a:r>
            <a:r>
              <a:rPr lang="hr-HR" sz="2400" dirty="0" err="1"/>
              <a:t>Register</a:t>
            </a:r>
            <a:r>
              <a:rPr lang="hr-HR" sz="2400" dirty="0"/>
              <a:t> </a:t>
            </a:r>
            <a:r>
              <a:rPr lang="hr-HR" sz="2400" dirty="0" err="1"/>
              <a:t>of</a:t>
            </a:r>
            <a:r>
              <a:rPr lang="hr-HR" sz="2400" dirty="0"/>
              <a:t> </a:t>
            </a:r>
            <a:r>
              <a:rPr lang="hr-HR" sz="2400" dirty="0" err="1"/>
              <a:t>Controlled</a:t>
            </a:r>
            <a:r>
              <a:rPr lang="hr-HR" sz="2400" dirty="0"/>
              <a:t> </a:t>
            </a:r>
            <a:r>
              <a:rPr lang="hr-HR" sz="2400" dirty="0" err="1"/>
              <a:t>Trials</a:t>
            </a:r>
            <a:r>
              <a:rPr lang="hr-HR" sz="2400" dirty="0"/>
              <a:t>, </a:t>
            </a:r>
            <a:r>
              <a:rPr lang="hr-HR" sz="2400" dirty="0" err="1" smtClean="0"/>
              <a:t>Physiotherapy</a:t>
            </a:r>
            <a:r>
              <a:rPr lang="hr-HR" sz="2400" dirty="0" smtClean="0"/>
              <a:t> </a:t>
            </a:r>
            <a:r>
              <a:rPr lang="hr-HR" sz="2400" dirty="0" err="1" smtClean="0"/>
              <a:t>Evidence</a:t>
            </a:r>
            <a:r>
              <a:rPr lang="hr-HR" sz="2400" dirty="0" smtClean="0"/>
              <a:t> </a:t>
            </a:r>
            <a:r>
              <a:rPr lang="hr-HR" sz="2400" dirty="0" err="1"/>
              <a:t>Database</a:t>
            </a:r>
            <a:r>
              <a:rPr lang="hr-HR" sz="2400" dirty="0"/>
              <a:t> (</a:t>
            </a:r>
            <a:r>
              <a:rPr lang="hr-HR" sz="2400" dirty="0" err="1"/>
              <a:t>PEDro</a:t>
            </a:r>
            <a:r>
              <a:rPr lang="hr-HR" sz="2400" dirty="0"/>
              <a:t>), </a:t>
            </a:r>
            <a:r>
              <a:rPr lang="hr-HR" sz="2400" dirty="0" err="1"/>
              <a:t>Scopus</a:t>
            </a:r>
            <a:r>
              <a:rPr lang="hr-HR" sz="2400" dirty="0"/>
              <a:t>, </a:t>
            </a:r>
            <a:r>
              <a:rPr lang="hr-HR" sz="2400" dirty="0" err="1" smtClean="0"/>
              <a:t>Google</a:t>
            </a:r>
            <a:r>
              <a:rPr lang="hr-HR" sz="2400" dirty="0" smtClean="0"/>
              <a:t>  </a:t>
            </a:r>
            <a:r>
              <a:rPr lang="hr-HR" sz="2400" dirty="0" err="1" smtClean="0"/>
              <a:t>Scholar</a:t>
            </a:r>
            <a:r>
              <a:rPr lang="hr-HR" sz="2400" dirty="0" smtClean="0"/>
              <a:t> </a:t>
            </a:r>
            <a:r>
              <a:rPr lang="hr-HR" sz="2400" dirty="0" err="1"/>
              <a:t>and</a:t>
            </a:r>
            <a:r>
              <a:rPr lang="hr-HR" sz="2400" dirty="0"/>
              <a:t> </a:t>
            </a:r>
            <a:r>
              <a:rPr lang="hr-HR" sz="2400" dirty="0" err="1"/>
              <a:t>ProQuest</a:t>
            </a:r>
            <a:r>
              <a:rPr lang="hr-HR" sz="2400" dirty="0"/>
              <a:t> </a:t>
            </a:r>
            <a:r>
              <a:rPr lang="hr-HR" sz="2400" dirty="0" err="1"/>
              <a:t>Dissertation</a:t>
            </a:r>
            <a:endParaRPr lang="hr-HR" sz="2400" dirty="0"/>
          </a:p>
          <a:p>
            <a:endParaRPr lang="hr-HR" dirty="0" smtClean="0"/>
          </a:p>
          <a:p>
            <a:r>
              <a:rPr lang="hr-HR" sz="2400" dirty="0" err="1" smtClean="0"/>
              <a:t>Search</a:t>
            </a:r>
            <a:r>
              <a:rPr lang="hr-HR" sz="2400" dirty="0" smtClean="0"/>
              <a:t> </a:t>
            </a:r>
            <a:r>
              <a:rPr lang="hr-HR" sz="2400" dirty="0" err="1" smtClean="0"/>
              <a:t>terms</a:t>
            </a:r>
            <a:r>
              <a:rPr lang="hr-HR" sz="2400" dirty="0" smtClean="0"/>
              <a:t>: </a:t>
            </a:r>
            <a:r>
              <a:rPr lang="hr-HR" sz="2400" dirty="0" err="1" smtClean="0"/>
              <a:t>kinesio</a:t>
            </a:r>
            <a:r>
              <a:rPr lang="hr-HR" sz="2400" dirty="0" smtClean="0"/>
              <a:t> </a:t>
            </a:r>
            <a:r>
              <a:rPr lang="hr-HR" sz="2400" dirty="0" err="1" smtClean="0"/>
              <a:t>taping</a:t>
            </a:r>
            <a:r>
              <a:rPr lang="hr-HR" sz="2400" dirty="0"/>
              <a:t>; </a:t>
            </a:r>
            <a:r>
              <a:rPr lang="hr-HR" sz="2400" dirty="0" err="1"/>
              <a:t>kinesio</a:t>
            </a:r>
            <a:r>
              <a:rPr lang="hr-HR" sz="2400" dirty="0"/>
              <a:t>* adj2 </a:t>
            </a:r>
            <a:r>
              <a:rPr lang="hr-HR" sz="2400" dirty="0" err="1"/>
              <a:t>taping</a:t>
            </a:r>
            <a:r>
              <a:rPr lang="hr-HR" sz="2400" dirty="0"/>
              <a:t>; </a:t>
            </a:r>
            <a:r>
              <a:rPr lang="hr-HR" sz="2400" dirty="0" err="1"/>
              <a:t>taping</a:t>
            </a:r>
            <a:r>
              <a:rPr lang="hr-HR" sz="2400" dirty="0"/>
              <a:t> </a:t>
            </a:r>
            <a:r>
              <a:rPr lang="hr-HR" sz="2400" dirty="0" err="1"/>
              <a:t>and</a:t>
            </a:r>
            <a:r>
              <a:rPr lang="hr-HR" sz="2400" dirty="0"/>
              <a:t> </a:t>
            </a:r>
            <a:r>
              <a:rPr lang="hr-HR" sz="2400" dirty="0" err="1" smtClean="0"/>
              <a:t>strapping</a:t>
            </a:r>
            <a:r>
              <a:rPr lang="hr-HR" sz="2400" dirty="0" smtClean="0"/>
              <a:t>, </a:t>
            </a:r>
            <a:r>
              <a:rPr lang="hr-HR" sz="2400" dirty="0" err="1" smtClean="0"/>
              <a:t>and</a:t>
            </a:r>
            <a:r>
              <a:rPr lang="hr-HR" sz="2400" dirty="0" smtClean="0"/>
              <a:t> </a:t>
            </a:r>
            <a:r>
              <a:rPr lang="hr-HR" sz="2400" dirty="0" err="1"/>
              <a:t>musculoskeletal</a:t>
            </a:r>
            <a:r>
              <a:rPr lang="hr-HR" sz="2400" dirty="0"/>
              <a:t> </a:t>
            </a:r>
            <a:r>
              <a:rPr lang="hr-HR" sz="2400" dirty="0" err="1" smtClean="0"/>
              <a:t>pain</a:t>
            </a:r>
            <a:r>
              <a:rPr lang="hr-HR" sz="2400" dirty="0" smtClean="0"/>
              <a:t>, </a:t>
            </a:r>
            <a:r>
              <a:rPr lang="hr-HR" sz="2400" dirty="0" err="1" smtClean="0"/>
              <a:t>randomised</a:t>
            </a:r>
            <a:r>
              <a:rPr lang="hr-HR" sz="2400" dirty="0" smtClean="0"/>
              <a:t> </a:t>
            </a:r>
            <a:r>
              <a:rPr lang="hr-HR" sz="2400" dirty="0" err="1" smtClean="0"/>
              <a:t>controlled</a:t>
            </a:r>
            <a:r>
              <a:rPr lang="hr-HR" sz="2400" dirty="0" smtClean="0"/>
              <a:t> </a:t>
            </a:r>
            <a:r>
              <a:rPr lang="hr-HR" sz="2400" dirty="0" err="1" smtClean="0"/>
              <a:t>trials</a:t>
            </a:r>
            <a:r>
              <a:rPr lang="hr-HR" sz="2400" dirty="0" smtClean="0"/>
              <a:t>, </a:t>
            </a:r>
            <a:r>
              <a:rPr lang="hr-HR" sz="2400" dirty="0" err="1" smtClean="0"/>
              <a:t>humans</a:t>
            </a:r>
            <a:endParaRPr lang="hr-HR" sz="2400" dirty="0"/>
          </a:p>
          <a:p>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0034" y="928670"/>
            <a:ext cx="8229600" cy="1143000"/>
          </a:xfrm>
        </p:spPr>
        <p:txBody>
          <a:bodyPr>
            <a:normAutofit fontScale="90000"/>
          </a:bodyPr>
          <a:lstStyle/>
          <a:p>
            <a:r>
              <a:rPr lang="en-US" dirty="0" smtClean="0"/>
              <a:t>Data extraction and quality assessment</a:t>
            </a:r>
            <a:endParaRPr lang="hr-HR" dirty="0"/>
          </a:p>
        </p:txBody>
      </p:sp>
      <p:sp>
        <p:nvSpPr>
          <p:cNvPr id="3" name="Rezervirano mjesto sadržaja 2"/>
          <p:cNvSpPr>
            <a:spLocks noGrp="1"/>
          </p:cNvSpPr>
          <p:nvPr>
            <p:ph idx="1"/>
          </p:nvPr>
        </p:nvSpPr>
        <p:spPr>
          <a:xfrm>
            <a:off x="428596" y="2857496"/>
            <a:ext cx="8229600" cy="3811607"/>
          </a:xfrm>
        </p:spPr>
        <p:txBody>
          <a:bodyPr>
            <a:normAutofit/>
          </a:bodyPr>
          <a:lstStyle/>
          <a:p>
            <a:r>
              <a:rPr lang="en-US" sz="2400" dirty="0" smtClean="0"/>
              <a:t>Assessment of quality of trials was performed by two independent reviewers (ECWL and MGXT).</a:t>
            </a:r>
            <a:endParaRPr lang="hr-HR" sz="2400" dirty="0" smtClean="0"/>
          </a:p>
          <a:p>
            <a:endParaRPr lang="hr-HR" sz="2400" dirty="0"/>
          </a:p>
          <a:p>
            <a:r>
              <a:rPr lang="hr-HR" sz="2400" dirty="0"/>
              <a:t>M</a:t>
            </a:r>
            <a:r>
              <a:rPr lang="en-US" sz="2400" dirty="0" err="1" smtClean="0"/>
              <a:t>ethodological</a:t>
            </a:r>
            <a:r>
              <a:rPr lang="en-US" sz="2400" dirty="0" smtClean="0"/>
              <a:t> quality of the studies by evaluating</a:t>
            </a:r>
            <a:r>
              <a:rPr lang="hr-HR" sz="2400" dirty="0" smtClean="0"/>
              <a:t> </a:t>
            </a:r>
            <a:r>
              <a:rPr lang="en-US" sz="2400" dirty="0" smtClean="0"/>
              <a:t>the domains of population, treatment allocation, blinding, prognostic comparability and analysis</a:t>
            </a:r>
            <a:r>
              <a:rPr lang="hr-HR" sz="2400" dirty="0" smtClean="0"/>
              <a:t> </a:t>
            </a:r>
            <a:r>
              <a:rPr lang="hr-HR" sz="2400" dirty="0" err="1" smtClean="0"/>
              <a:t>were</a:t>
            </a:r>
            <a:r>
              <a:rPr lang="hr-HR" sz="2400" dirty="0" smtClean="0"/>
              <a:t> </a:t>
            </a:r>
            <a:r>
              <a:rPr lang="hr-HR" sz="2400" dirty="0" err="1" smtClean="0"/>
              <a:t>assessed</a:t>
            </a:r>
            <a:r>
              <a:rPr lang="hr-HR" sz="2400" dirty="0" smtClean="0"/>
              <a:t>.</a:t>
            </a:r>
          </a:p>
          <a:p>
            <a:pPr>
              <a:buNone/>
            </a:pPr>
            <a:endParaRPr lang="hr-H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US" dirty="0" smtClean="0"/>
              <a:t>Quantitative data synthesis and analysis</a:t>
            </a:r>
            <a:endParaRPr lang="hr-HR" dirty="0"/>
          </a:p>
        </p:txBody>
      </p:sp>
      <p:sp>
        <p:nvSpPr>
          <p:cNvPr id="3" name="Rezervirano mjesto sadržaja 2"/>
          <p:cNvSpPr>
            <a:spLocks noGrp="1"/>
          </p:cNvSpPr>
          <p:nvPr>
            <p:ph idx="1"/>
          </p:nvPr>
        </p:nvSpPr>
        <p:spPr/>
        <p:txBody>
          <a:bodyPr>
            <a:normAutofit/>
          </a:bodyPr>
          <a:lstStyle/>
          <a:p>
            <a:r>
              <a:rPr lang="en-US" sz="2400" dirty="0"/>
              <a:t>Subgroup analyses based on intervention (control arm) </a:t>
            </a:r>
            <a:r>
              <a:rPr lang="en-US" sz="2400" dirty="0" smtClean="0"/>
              <a:t>strata</a:t>
            </a:r>
            <a:r>
              <a:rPr lang="hr-HR" sz="2400" dirty="0"/>
              <a:t> </a:t>
            </a:r>
            <a:r>
              <a:rPr lang="en-US" sz="2400" dirty="0" smtClean="0"/>
              <a:t>were </a:t>
            </a:r>
            <a:r>
              <a:rPr lang="en-US" sz="2400" dirty="0"/>
              <a:t>then </a:t>
            </a:r>
            <a:r>
              <a:rPr lang="en-US" sz="2400" dirty="0" err="1"/>
              <a:t>analysed</a:t>
            </a:r>
            <a:r>
              <a:rPr lang="en-US" sz="2400" dirty="0"/>
              <a:t> to make the control arm more </a:t>
            </a:r>
            <a:r>
              <a:rPr lang="en-US" sz="2400" dirty="0" smtClean="0"/>
              <a:t>comparable</a:t>
            </a:r>
            <a:r>
              <a:rPr lang="hr-HR" sz="2400" dirty="0" smtClean="0"/>
              <a:t> </a:t>
            </a:r>
            <a:r>
              <a:rPr lang="en-US" sz="2400" dirty="0" smtClean="0"/>
              <a:t>to </a:t>
            </a:r>
            <a:r>
              <a:rPr lang="en-US" sz="2400" dirty="0"/>
              <a:t>the arm with KT. For example, trials in which </a:t>
            </a:r>
            <a:r>
              <a:rPr lang="en-US" sz="2400" dirty="0" smtClean="0"/>
              <a:t>participants</a:t>
            </a:r>
            <a:r>
              <a:rPr lang="hr-HR" sz="2400" dirty="0" smtClean="0"/>
              <a:t> </a:t>
            </a:r>
            <a:r>
              <a:rPr lang="en-US" sz="2400" dirty="0" smtClean="0"/>
              <a:t>received </a:t>
            </a:r>
            <a:r>
              <a:rPr lang="en-US" sz="2400" dirty="0"/>
              <a:t>no taping or sham taping when assigned to the </a:t>
            </a:r>
            <a:r>
              <a:rPr lang="en-US" sz="2400" dirty="0" smtClean="0"/>
              <a:t>control</a:t>
            </a:r>
            <a:r>
              <a:rPr lang="hr-HR" sz="2400" dirty="0" smtClean="0"/>
              <a:t> </a:t>
            </a:r>
            <a:r>
              <a:rPr lang="en-US" sz="2400" dirty="0" smtClean="0"/>
              <a:t>groups </a:t>
            </a:r>
            <a:r>
              <a:rPr lang="en-US" sz="2400" dirty="0"/>
              <a:t>were grouped </a:t>
            </a:r>
            <a:r>
              <a:rPr lang="en-US" sz="2400" dirty="0" smtClean="0"/>
              <a:t>as</a:t>
            </a:r>
            <a:r>
              <a:rPr lang="hr-HR" sz="2400" dirty="0" smtClean="0"/>
              <a:t> “</a:t>
            </a:r>
            <a:r>
              <a:rPr lang="en-US" sz="2400" dirty="0" smtClean="0"/>
              <a:t>KT </a:t>
            </a:r>
            <a:r>
              <a:rPr lang="en-US" sz="2400" dirty="0"/>
              <a:t>versus minimal </a:t>
            </a:r>
            <a:r>
              <a:rPr lang="en-US" sz="2400" dirty="0" smtClean="0"/>
              <a:t>intervention</a:t>
            </a:r>
            <a:r>
              <a:rPr lang="hr-HR" sz="2400" dirty="0" smtClean="0"/>
              <a:t>”.</a:t>
            </a:r>
          </a:p>
          <a:p>
            <a:endParaRPr lang="hr-HR" sz="2400" dirty="0" smtClean="0"/>
          </a:p>
          <a:p>
            <a:r>
              <a:rPr lang="en-US" sz="2400" dirty="0" smtClean="0"/>
              <a:t> Such</a:t>
            </a:r>
            <a:r>
              <a:rPr lang="hr-HR" sz="2400" dirty="0" smtClean="0"/>
              <a:t>  </a:t>
            </a:r>
            <a:r>
              <a:rPr lang="en-US" sz="2400" dirty="0" smtClean="0"/>
              <a:t>grouping </a:t>
            </a:r>
            <a:r>
              <a:rPr lang="en-US" sz="2400" dirty="0"/>
              <a:t>also included trials which used other methods </a:t>
            </a:r>
            <a:r>
              <a:rPr lang="en-US" sz="2400" dirty="0" smtClean="0"/>
              <a:t>of</a:t>
            </a:r>
            <a:r>
              <a:rPr lang="hr-HR" sz="2400" dirty="0" smtClean="0"/>
              <a:t>  </a:t>
            </a:r>
            <a:r>
              <a:rPr lang="en-US" sz="2400" dirty="0" smtClean="0"/>
              <a:t>ensuring </a:t>
            </a:r>
            <a:r>
              <a:rPr lang="en-US" sz="2400" dirty="0"/>
              <a:t>minimal intervention to the control arm, that is, </a:t>
            </a:r>
            <a:r>
              <a:rPr lang="en-US" sz="2400" dirty="0" smtClean="0"/>
              <a:t>by</a:t>
            </a:r>
            <a:r>
              <a:rPr lang="hr-HR" sz="2400" dirty="0" smtClean="0"/>
              <a:t> </a:t>
            </a:r>
            <a:r>
              <a:rPr lang="en-US" sz="2400" dirty="0" smtClean="0"/>
              <a:t>providing </a:t>
            </a:r>
            <a:r>
              <a:rPr lang="en-US" sz="2400" dirty="0"/>
              <a:t>exercise, general physiotherapy, etc to both groups. </a:t>
            </a:r>
            <a:endParaRPr lang="hr-HR" sz="2400" dirty="0" smtClean="0"/>
          </a:p>
          <a:p>
            <a:pPr>
              <a:buNone/>
            </a:pPr>
            <a:endParaRPr lang="en-US" dirty="0"/>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a:xfrm>
            <a:off x="428596" y="1714488"/>
            <a:ext cx="8229600" cy="4525963"/>
          </a:xfrm>
        </p:spPr>
        <p:txBody>
          <a:bodyPr>
            <a:normAutofit/>
          </a:bodyPr>
          <a:lstStyle/>
          <a:p>
            <a:r>
              <a:rPr lang="en-US" sz="2400" dirty="0" smtClean="0"/>
              <a:t>In</a:t>
            </a:r>
            <a:r>
              <a:rPr lang="hr-HR" sz="2400" dirty="0" smtClean="0"/>
              <a:t> </a:t>
            </a:r>
            <a:r>
              <a:rPr lang="en-US" sz="2400" dirty="0" smtClean="0"/>
              <a:t>contrast, trials in which participants received treatment (other</a:t>
            </a:r>
            <a:r>
              <a:rPr lang="hr-HR" sz="2400" dirty="0" smtClean="0"/>
              <a:t> </a:t>
            </a:r>
            <a:r>
              <a:rPr lang="en-US" sz="2400" dirty="0" smtClean="0"/>
              <a:t>than KT) when assigned to the control groups were grouped as</a:t>
            </a:r>
            <a:r>
              <a:rPr lang="hr-HR" sz="2400" dirty="0" smtClean="0"/>
              <a:t> “</a:t>
            </a:r>
            <a:r>
              <a:rPr lang="en-US" sz="2400" dirty="0" smtClean="0"/>
              <a:t>KT versus other forms of intervention</a:t>
            </a:r>
            <a:r>
              <a:rPr lang="hr-HR" sz="2400" dirty="0" smtClean="0"/>
              <a:t>”</a:t>
            </a:r>
          </a:p>
          <a:p>
            <a:pPr>
              <a:buNone/>
            </a:pPr>
            <a:endParaRPr lang="en-US" sz="2400" dirty="0" smtClean="0"/>
          </a:p>
          <a:p>
            <a:endParaRPr lang="hr-HR" sz="2400" dirty="0" smtClean="0"/>
          </a:p>
          <a:p>
            <a:r>
              <a:rPr lang="en-US" sz="2400" dirty="0"/>
              <a:t>For all analyses, </a:t>
            </a:r>
            <a:r>
              <a:rPr lang="en-US" sz="2400" dirty="0" smtClean="0"/>
              <a:t>significance </a:t>
            </a:r>
            <a:r>
              <a:rPr lang="en-US" sz="2400" dirty="0"/>
              <a:t>was set at p&lt;0.05.</a:t>
            </a:r>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RESULTS</a:t>
            </a:r>
            <a:endParaRPr lang="hr-HR" dirty="0"/>
          </a:p>
        </p:txBody>
      </p:sp>
      <p:sp>
        <p:nvSpPr>
          <p:cNvPr id="3" name="Rezervirano mjesto sadržaja 2"/>
          <p:cNvSpPr>
            <a:spLocks noGrp="1"/>
          </p:cNvSpPr>
          <p:nvPr>
            <p:ph idx="1"/>
          </p:nvPr>
        </p:nvSpPr>
        <p:spPr/>
        <p:txBody>
          <a:bodyPr>
            <a:normAutofit/>
          </a:bodyPr>
          <a:lstStyle/>
          <a:p>
            <a:r>
              <a:rPr lang="hr-HR" sz="2400" dirty="0" smtClean="0"/>
              <a:t>STUDY SELECTION: </a:t>
            </a:r>
            <a:r>
              <a:rPr lang="en-US" sz="2400" dirty="0"/>
              <a:t>The initial electronic database search resulted in a total of </a:t>
            </a:r>
            <a:r>
              <a:rPr lang="en-US" sz="2400" dirty="0" smtClean="0"/>
              <a:t>606</a:t>
            </a:r>
            <a:r>
              <a:rPr lang="hr-HR" sz="2400" dirty="0" smtClean="0"/>
              <a:t> </a:t>
            </a:r>
            <a:r>
              <a:rPr lang="en-US" sz="2400" dirty="0" smtClean="0"/>
              <a:t>articles</a:t>
            </a:r>
            <a:r>
              <a:rPr lang="en-US" sz="2400" dirty="0"/>
              <a:t>; of these, 29 were selected for detailed inspection </a:t>
            </a:r>
            <a:r>
              <a:rPr lang="en-US" sz="2400" dirty="0" smtClean="0"/>
              <a:t>and</a:t>
            </a:r>
            <a:r>
              <a:rPr lang="hr-HR" sz="2400" dirty="0" smtClean="0"/>
              <a:t> </a:t>
            </a:r>
            <a:r>
              <a:rPr lang="en-US" sz="2400" dirty="0" smtClean="0"/>
              <a:t>17 </a:t>
            </a:r>
            <a:r>
              <a:rPr lang="en-US" sz="2400" dirty="0"/>
              <a:t>eligible papers remained in this review.</a:t>
            </a:r>
          </a:p>
          <a:p>
            <a:endParaRPr lang="hr-HR" dirty="0" smtClean="0"/>
          </a:p>
          <a:p>
            <a:r>
              <a:rPr lang="hr-HR" sz="2600" dirty="0"/>
              <a:t>4</a:t>
            </a:r>
            <a:r>
              <a:rPr lang="en-US" sz="2600" dirty="0" smtClean="0"/>
              <a:t> </a:t>
            </a:r>
            <a:r>
              <a:rPr lang="en-US" sz="2600" dirty="0"/>
              <a:t>trials evaluated the effects of KT on pain and/or </a:t>
            </a:r>
            <a:r>
              <a:rPr lang="en-US" sz="2600" dirty="0" err="1" smtClean="0"/>
              <a:t>disabilit</a:t>
            </a:r>
            <a:r>
              <a:rPr lang="hr-HR" sz="2600" dirty="0" smtClean="0"/>
              <a:t>y </a:t>
            </a:r>
            <a:r>
              <a:rPr lang="en-US" sz="2600" dirty="0" smtClean="0"/>
              <a:t>in </a:t>
            </a:r>
            <a:r>
              <a:rPr lang="en-US" sz="2600" dirty="0"/>
              <a:t>knee </a:t>
            </a:r>
            <a:r>
              <a:rPr lang="en-US" sz="2600" dirty="0" smtClean="0"/>
              <a:t>pain,</a:t>
            </a:r>
            <a:r>
              <a:rPr lang="hr-HR" sz="2600" dirty="0" smtClean="0"/>
              <a:t> 4</a:t>
            </a:r>
            <a:r>
              <a:rPr lang="en-US" sz="2600" dirty="0" smtClean="0"/>
              <a:t> </a:t>
            </a:r>
            <a:r>
              <a:rPr lang="en-US" sz="2600" dirty="0"/>
              <a:t>trials in low back </a:t>
            </a:r>
            <a:r>
              <a:rPr lang="en-US" sz="2600" dirty="0" smtClean="0"/>
              <a:t>pain,</a:t>
            </a:r>
            <a:r>
              <a:rPr lang="hr-HR" sz="2600" dirty="0" smtClean="0"/>
              <a:t> </a:t>
            </a:r>
            <a:r>
              <a:rPr lang="hr-HR" sz="2600" dirty="0"/>
              <a:t>3</a:t>
            </a:r>
            <a:r>
              <a:rPr lang="en-US" sz="2600" dirty="0" smtClean="0"/>
              <a:t> </a:t>
            </a:r>
            <a:r>
              <a:rPr lang="en-US" sz="2600" dirty="0"/>
              <a:t>trials in neck </a:t>
            </a:r>
            <a:r>
              <a:rPr lang="en-US" sz="2600" dirty="0" smtClean="0"/>
              <a:t>pain</a:t>
            </a:r>
            <a:r>
              <a:rPr lang="hr-HR" sz="2600" dirty="0" smtClean="0"/>
              <a:t>, 2</a:t>
            </a:r>
            <a:r>
              <a:rPr lang="en-US" sz="2600" dirty="0" smtClean="0"/>
              <a:t> </a:t>
            </a:r>
            <a:r>
              <a:rPr lang="en-US" sz="2600" dirty="0"/>
              <a:t>trials in shoulder </a:t>
            </a:r>
            <a:r>
              <a:rPr lang="en-US" sz="2600" dirty="0" smtClean="0"/>
              <a:t>pain,</a:t>
            </a:r>
            <a:r>
              <a:rPr lang="hr-HR" sz="2600" dirty="0" smtClean="0"/>
              <a:t> 2</a:t>
            </a:r>
            <a:r>
              <a:rPr lang="en-US" sz="2600" dirty="0" smtClean="0"/>
              <a:t> </a:t>
            </a:r>
            <a:r>
              <a:rPr lang="en-US" sz="2600" dirty="0"/>
              <a:t>trials in plantar </a:t>
            </a:r>
            <a:r>
              <a:rPr lang="en-US" sz="2600" dirty="0" smtClean="0"/>
              <a:t>fasciitis</a:t>
            </a:r>
            <a:r>
              <a:rPr lang="hr-HR" sz="2600" dirty="0" smtClean="0"/>
              <a:t>, </a:t>
            </a:r>
            <a:r>
              <a:rPr lang="hr-HR" sz="2600" dirty="0"/>
              <a:t>1</a:t>
            </a:r>
            <a:r>
              <a:rPr lang="en-US" sz="2600" dirty="0" smtClean="0"/>
              <a:t> </a:t>
            </a:r>
            <a:r>
              <a:rPr lang="en-US" sz="2600" dirty="0"/>
              <a:t>trial in de </a:t>
            </a:r>
            <a:r>
              <a:rPr lang="en-US" sz="2600" dirty="0" err="1" smtClean="0"/>
              <a:t>Quervain</a:t>
            </a:r>
            <a:r>
              <a:rPr lang="hr-HR" sz="2600" dirty="0" smtClean="0"/>
              <a:t>´s D</a:t>
            </a:r>
            <a:r>
              <a:rPr lang="en-US" sz="2600" dirty="0" err="1" smtClean="0"/>
              <a:t>isease</a:t>
            </a:r>
            <a:r>
              <a:rPr lang="hr-HR" sz="2600" dirty="0" smtClean="0"/>
              <a:t> </a:t>
            </a:r>
            <a:r>
              <a:rPr lang="en-US" sz="2600" dirty="0" smtClean="0"/>
              <a:t>and </a:t>
            </a:r>
            <a:r>
              <a:rPr lang="hr-HR" sz="2600" dirty="0" smtClean="0"/>
              <a:t>1</a:t>
            </a:r>
            <a:r>
              <a:rPr lang="en-US" sz="2600" dirty="0" smtClean="0"/>
              <a:t> </a:t>
            </a:r>
            <a:r>
              <a:rPr lang="en-US" sz="2600" dirty="0"/>
              <a:t>trial in </a:t>
            </a:r>
            <a:r>
              <a:rPr lang="en-US" sz="2600" dirty="0" err="1"/>
              <a:t>myofascial</a:t>
            </a:r>
            <a:r>
              <a:rPr lang="en-US" sz="2600" dirty="0"/>
              <a:t> </a:t>
            </a:r>
            <a:r>
              <a:rPr lang="en-US" sz="2600" dirty="0" smtClean="0"/>
              <a:t>pain</a:t>
            </a:r>
            <a:r>
              <a:rPr lang="hr-HR" sz="2600" dirty="0" smtClean="0"/>
              <a:t>.</a:t>
            </a:r>
            <a:endParaRPr lang="en-US" sz="2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jek">
  <a:themeElements>
    <a:clrScheme name="Tij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ij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j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1449</Words>
  <Application>Microsoft Office PowerPoint</Application>
  <PresentationFormat>On-screen Show (4:3)</PresentationFormat>
  <Paragraphs>84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Tijek</vt:lpstr>
      <vt:lpstr>KINESIO TAPING IN MUSCULOSKELETAL PAIN AND DISABILITY THAT LASTS FOR MORE THAN 4 WEEKS (systematic review with meta-analysis)</vt:lpstr>
      <vt:lpstr>Slide 2</vt:lpstr>
      <vt:lpstr>INTRODUCTION</vt:lpstr>
      <vt:lpstr>Slide 4</vt:lpstr>
      <vt:lpstr>METHODS</vt:lpstr>
      <vt:lpstr>Data extraction and quality assessment</vt:lpstr>
      <vt:lpstr>Quantitative data synthesis and analysis</vt:lpstr>
      <vt:lpstr>Slide 8</vt:lpstr>
      <vt:lpstr>RESULTS</vt:lpstr>
      <vt:lpstr>Pain</vt:lpstr>
      <vt:lpstr>Pain</vt:lpstr>
      <vt:lpstr>Parameters of KT application</vt:lpstr>
      <vt:lpstr>Slide 13</vt:lpstr>
      <vt:lpstr>DISCUSSION</vt:lpstr>
      <vt:lpstr>Slide 15</vt:lpstr>
      <vt:lpstr>Slide 16</vt:lpstr>
      <vt:lpstr>Slide 17</vt:lpstr>
      <vt:lpstr>KT as an adjunct to exercise therapy</vt:lpstr>
      <vt:lpstr>Slide 19</vt:lpstr>
      <vt:lpstr>Application of KT</vt:lpstr>
      <vt:lpstr>Slide 21</vt:lpstr>
      <vt:lpstr>CONCLUSION</vt:lpstr>
      <vt:lpstr>What are the new findings</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Kinesio taping in musculoskeletal pain and disability that lasts for more than 4 weeks</dc:title>
  <dc:creator>Ana</dc:creator>
  <cp:lastModifiedBy>Poljicanin</cp:lastModifiedBy>
  <cp:revision>5</cp:revision>
  <dcterms:created xsi:type="dcterms:W3CDTF">2016-03-02T15:20:11Z</dcterms:created>
  <dcterms:modified xsi:type="dcterms:W3CDTF">2016-03-04T12:54:33Z</dcterms:modified>
</cp:coreProperties>
</file>